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3"/>
    <p:sldMasterId id="2147483648" r:id="rId4"/>
    <p:sldMasterId id="2147483677" r:id="rId5"/>
    <p:sldMasterId id="2147483696" r:id="rId6"/>
    <p:sldMasterId id="2147483787" r:id="rId7"/>
    <p:sldMasterId id="2147483790" r:id="rId8"/>
  </p:sldMasterIdLst>
  <p:notesMasterIdLst>
    <p:notesMasterId r:id="rId20"/>
  </p:notesMasterIdLst>
  <p:handoutMasterIdLst>
    <p:handoutMasterId r:id="rId21"/>
  </p:handoutMasterIdLst>
  <p:sldIdLst>
    <p:sldId id="464" r:id="rId9"/>
    <p:sldId id="471" r:id="rId10"/>
    <p:sldId id="489" r:id="rId11"/>
    <p:sldId id="490" r:id="rId12"/>
    <p:sldId id="491" r:id="rId13"/>
    <p:sldId id="498" r:id="rId14"/>
    <p:sldId id="492" r:id="rId15"/>
    <p:sldId id="493" r:id="rId16"/>
    <p:sldId id="494" r:id="rId17"/>
    <p:sldId id="495" r:id="rId18"/>
    <p:sldId id="4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3B3"/>
    <a:srgbClr val="63666A"/>
    <a:srgbClr val="BFC1C2"/>
    <a:srgbClr val="DFE0E0"/>
    <a:srgbClr val="CE1126"/>
    <a:srgbClr val="F2F2F2"/>
    <a:srgbClr val="D9D9D6"/>
    <a:srgbClr val="9ABEAA"/>
    <a:srgbClr val="908CC2"/>
    <a:srgbClr val="EFB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2B5D-AD0B-4FCA-9FB0-2E303A9777E8}" v="6" dt="2022-11-17T06:30:19.413"/>
    <p1510:client id="{4FA4D3A2-1BEF-4F49-B89F-7579D98C1DE0}" v="4" dt="2022-11-17T06:21:39.555"/>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guide orient="horz" pos="408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Master" Target="slideMasters/slideMaster5.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oter Placeholder 11"/>
          <p:cNvSpPr>
            <a:spLocks noGrp="1"/>
          </p:cNvSpPr>
          <p:nvPr>
            <p:ph type="ftr" sz="quarter" idx="2"/>
          </p:nvPr>
        </p:nvSpPr>
        <p:spPr>
          <a:xfrm>
            <a:off x="0" y="8855038"/>
            <a:ext cx="6858000" cy="276999"/>
          </a:xfrm>
          <a:prstGeom prst="rect">
            <a:avLst/>
          </a:prstGeom>
        </p:spPr>
        <p:txBody>
          <a:bodyPr vert="horz" lIns="91440" tIns="45720" rIns="91440" bIns="45720" rtlCol="0" anchor="b">
            <a:spAutoFit/>
          </a:bodyPr>
          <a:lstStyle>
            <a:lvl1pPr algn="l">
              <a:defRPr sz="1200"/>
            </a:lvl1pPr>
          </a:lstStyle>
          <a:p>
            <a:pPr algn="ctr"/>
            <a:endParaRPr lang="en-US"/>
          </a:p>
        </p:txBody>
      </p:sp>
      <p:sp>
        <p:nvSpPr>
          <p:cNvPr id="13" name="Slide Number Placeholder 12"/>
          <p:cNvSpPr>
            <a:spLocks noGrp="1"/>
          </p:cNvSpPr>
          <p:nvPr>
            <p:ph type="sldNum" sz="quarter" idx="3"/>
          </p:nvPr>
        </p:nvSpPr>
        <p:spPr>
          <a:xfrm>
            <a:off x="3886200" y="0"/>
            <a:ext cx="2971800" cy="458787"/>
          </a:xfrm>
          <a:prstGeom prst="rect">
            <a:avLst/>
          </a:prstGeom>
        </p:spPr>
        <p:txBody>
          <a:bodyPr vert="horz" lIns="91440" tIns="45720" rIns="91440" bIns="4572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p:cNvSpPr>
            <a:spLocks noGrp="1"/>
          </p:cNvSpPr>
          <p:nvPr>
            <p:ph type="ftr" sz="quarter" idx="4"/>
          </p:nvPr>
        </p:nvSpPr>
        <p:spPr>
          <a:xfrm>
            <a:off x="0" y="8774668"/>
            <a:ext cx="6858000" cy="369332"/>
          </a:xfrm>
          <a:prstGeom prst="rect">
            <a:avLst/>
          </a:prstGeom>
        </p:spPr>
        <p:txBody>
          <a:bodyPr vert="horz" lIns="91440" tIns="45720" rIns="91440" bIns="45720" rtlCol="0" anchor="b">
            <a:spAutoFit/>
          </a:bodyPr>
          <a:lstStyle>
            <a:lvl1pPr algn="ctr">
              <a:defRPr lang="en-US"/>
            </a:lvl1pPr>
          </a:lstStyle>
          <a:p>
            <a:endParaRPr lang="en-US"/>
          </a:p>
        </p:txBody>
      </p:sp>
      <p:sp>
        <p:nvSpPr>
          <p:cNvPr id="15" name="Slide Number Placeholder 14"/>
          <p:cNvSpPr>
            <a:spLocks noGrp="1"/>
          </p:cNvSpPr>
          <p:nvPr>
            <p:ph type="sldNum" sz="quarter" idx="5"/>
          </p:nvPr>
        </p:nvSpPr>
        <p:spPr>
          <a:xfrm>
            <a:off x="3886200" y="9183"/>
            <a:ext cx="2971800" cy="458787"/>
          </a:xfrm>
          <a:prstGeom prst="rect">
            <a:avLst/>
          </a:prstGeom>
        </p:spPr>
        <p:txBody>
          <a:bodyPr vert="horz" lIns="91440" tIns="45720" rIns="91440" bIns="4572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F3A09-0EB5-429E-B7D0-FB28A7726D2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3083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lins Cover: Logo">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49D2D5C-5099-6840-9993-0DB5894D7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13810" y="2579326"/>
            <a:ext cx="7761201" cy="1313434"/>
          </a:xfrm>
          <a:prstGeom prst="rect">
            <a:avLst/>
          </a:prstGeom>
        </p:spPr>
      </p:pic>
      <p:cxnSp>
        <p:nvCxnSpPr>
          <p:cNvPr id="7" name="Straight Connector 6">
            <a:extLst>
              <a:ext uri="{FF2B5EF4-FFF2-40B4-BE49-F238E27FC236}">
                <a16:creationId xmlns:a16="http://schemas.microsoft.com/office/drawing/2014/main" id="{C4EA3825-3564-6247-895B-B0B7ED3761B6}"/>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DC96A46-8B8A-CF40-843B-0AC14886D339}"/>
              </a:ext>
            </a:extLst>
          </p:cNvPr>
          <p:cNvSpPr>
            <a:spLocks noGrp="1"/>
          </p:cNvSpPr>
          <p:nvPr>
            <p:ph type="ftr" sz="quarter" idx="10"/>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638338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lins Cover: Space - EMU on mo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EA60CF-9250-E544-B607-6A5A1E3824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EC2E67-A75D-6447-853C-FFBD50D7F2A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6172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lins Cover: Space - Extravehicular Mobility Uni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FAE041-26C3-B143-8E1D-851947A9CF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57B83BE-B5DD-D545-86D3-F30ECFAA820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81333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8BC0C-1159-744A-BD65-57EB091837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9FC083C-5B33-7B4D-A7B9-385E12120F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0844035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wind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AE35C-D518-C043-9B95-D19133FBAE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DFA84F-1FF4-344F-A604-B8D8FA961AD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8759006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lins Cover: Space -Space wal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6B128-EE00-3E41-AF42-3753A865DBA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4554B6B-0520-7A4A-8268-A39610CB883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2820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8D581BB-5DFE-B94F-AD65-B594139645B7}"/>
              </a:ext>
            </a:extLst>
          </p:cNvPr>
          <p:cNvSpPr>
            <a:spLocks noGrp="1"/>
          </p:cNvSpPr>
          <p:nvPr>
            <p:ph type="ftr" sz="quarter" idx="14"/>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98309101"/>
      </p:ext>
    </p:extLst>
  </p:cSld>
  <p:clrMapOvr>
    <a:masterClrMapping/>
  </p:clrMapOvr>
  <p:hf hdr="0" dt="0"/>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47729603"/>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a:solidFill>
                  <a:schemeClr val="tx1"/>
                </a:solidFill>
                <a:latin typeface="+mn-lt"/>
                <a:ea typeface="+mn-ea"/>
                <a:cs typeface="+mn-cs"/>
              </a:defRPr>
            </a:lvl5p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247A5A2F-19EA-FB4F-A3D4-8DB572952AF7}"/>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137752878"/>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03267805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0798123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515414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54241317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96746966"/>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552139070"/>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9766189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676662776"/>
      </p:ext>
    </p:extLst>
  </p:cSld>
  <p:clrMapOvr>
    <a:masterClrMapping/>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03999621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44522569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B05444ED-3ACD-894A-A1D9-224BA2B586E7}"/>
              </a:ext>
            </a:extLst>
          </p:cNvPr>
          <p:cNvSpPr>
            <a:spLocks noGrp="1"/>
          </p:cNvSpPr>
          <p:nvPr>
            <p:ph type="ftr" sz="quarter" idx="15"/>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073361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lins Cover: Airports - Airport travl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00F4F8-ABA2-F44B-8BA5-240DA3B0CD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2A55F4-77FE-AA4A-B6B4-EA4E126DF98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037324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lins Cover: Airports - Boeing 777 g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A8706-12D0-F844-8455-B481929399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FC3213A-AEDB-F142-80C2-C5D76D95EE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15986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lins Cover: Airports - Dublin Airpo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EEFD8-F313-7C4E-B3AC-98DF3475DE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64080E7-6A02-AA49-A347-8F8491699F0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08524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EDAF0C0A-00D5-9740-BC4B-97FC8CF51104}"/>
              </a:ext>
            </a:extLst>
          </p:cNvPr>
          <p:cNvSpPr>
            <a:spLocks noGrp="1"/>
          </p:cNvSpPr>
          <p:nvPr>
            <p:ph type="ftr" sz="quarter" idx="1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lins Cover: Airports - Passenger in termin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FE86AD-1835-814F-81A6-ECDF4F0482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709648C-3215-B944-A89F-24B1F41850B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54352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lins Cover: Airports - Traveler in termin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21AB6-3BE4-F54F-BC6C-D1C66DA2D8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8CACDC-C08B-7347-A068-149D1F6225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7785254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B1D02-2E2E-1E41-B1F3-BB98CE3A775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5F20A5-4992-184A-8B45-AA2041FB6D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0247604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on runw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3CAD56-C0D2-3C44-92D7-B59A0E2F9F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F1ED458-C6FA-6748-9F95-DADB022550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0446420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1EC2E-1482-EF43-860F-D1AD80048DD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F5FF65F-EFFC-194B-8ABC-1C7B9F24EA8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3465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Global 600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532BB6-E825-EA4C-9824-2CFDA51F61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586E709-940B-7B4E-B3AF-0D3C177234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669250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Lear 7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C70EBE-2248-C644-BBCD-735EC411F2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9353D54-FC6F-1644-AEFC-364128667FD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183871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aviation 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DB333-72B0-CC45-96C0-446E5FD59AB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2477E2-5619-F044-97C2-7395466360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1855121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lapto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ED4F-086B-0640-9D41-87B23A9F86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2F112A-2EE4-D945-9DFC-366336CDE2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04906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on tarma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0738FF-E82E-2840-BD44-F3EF0CE4A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61863F6-7136-BD4E-907A-21536496ACD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5294768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lins Cover: Text/Photo">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59C32A5-B4BB-BB4B-AE67-DCED005C6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2096" y="5526826"/>
            <a:ext cx="3071203" cy="514215"/>
          </a:xfrm>
          <a:prstGeom prst="rect">
            <a:avLst/>
          </a:prstGeom>
        </p:spPr>
      </p:pic>
      <p:sp>
        <p:nvSpPr>
          <p:cNvPr id="12" name="Picture Placeholder 5"/>
          <p:cNvSpPr>
            <a:spLocks noGrp="1"/>
          </p:cNvSpPr>
          <p:nvPr>
            <p:ph type="pic" sz="quarter" idx="16" hasCustomPrompt="1"/>
          </p:nvPr>
        </p:nvSpPr>
        <p:spPr>
          <a:xfrm>
            <a:off x="-7938" y="-23813"/>
            <a:ext cx="12199938" cy="5014913"/>
          </a:xfrm>
          <a:solidFill>
            <a:schemeClr val="accent4"/>
          </a:solidFill>
        </p:spPr>
        <p:txBody>
          <a:bodyPr tIns="365760"/>
          <a:lstStyle>
            <a:lvl1pPr algn="l">
              <a:defRPr b="0">
                <a:solidFill>
                  <a:schemeClr val="bg1"/>
                </a:solidFill>
              </a:defRPr>
            </a:lvl1pPr>
            <a:lvl2pPr marL="630238" marR="0" indent="-230188" algn="ctr" defTabSz="914400" rtl="0" eaLnBrk="1" fontAlgn="auto" latinLnBrk="0" hangingPunct="1">
              <a:lnSpc>
                <a:spcPct val="90000"/>
              </a:lnSpc>
              <a:spcBef>
                <a:spcPts val="500"/>
              </a:spcBef>
              <a:spcAft>
                <a:spcPts val="0"/>
              </a:spcAft>
              <a:buClr>
                <a:schemeClr val="tx2"/>
              </a:buClr>
              <a:buSzPct val="100000"/>
              <a:buFont typeface="Arial" panose="020B0604020202020204" pitchFamily="34" charset="0"/>
              <a:buNone/>
              <a:tabLst/>
              <a:defRPr b="0">
                <a:solidFill>
                  <a:schemeClr val="bg1"/>
                </a:solidFill>
              </a:defRPr>
            </a:lvl2pPr>
          </a:lstStyle>
          <a:p>
            <a:pPr marL="230188" indent="-230188">
              <a:buClr>
                <a:schemeClr val="tx2"/>
              </a:buClr>
            </a:pPr>
            <a:r>
              <a:rPr lang="en-US"/>
              <a:t>To add a new cover image to your presentation, use the following steps: 1 -  The new cover image will need to be sized to 1920x1080 and include a white bottom. The white bottom height is 291 pixels. 2 - Choose “New Slide” from the “Home” tab. 3 - Select “Collins Cover: Text &amp; Photo”. 4 - Right click the cover slide thumbnail view and select “Format background”. 5 - Select ”Picture source” and then “Insert” to choose your cover image. 6 - Delete the image box overlay</a:t>
            </a:r>
          </a:p>
          <a:p>
            <a:pPr marL="630238" lvl="1" indent="-230188">
              <a:buClr>
                <a:schemeClr val="tx2"/>
              </a:buClr>
            </a:pPr>
            <a:endParaRPr lang="en-US"/>
          </a:p>
        </p:txBody>
      </p:sp>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200" b="1"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19A1FD-293C-C04A-B244-562E40EBD5CD}"/>
              </a:ext>
            </a:extLst>
          </p:cNvPr>
          <p:cNvSpPr>
            <a:spLocks noGrp="1"/>
          </p:cNvSpPr>
          <p:nvPr>
            <p:ph type="ftr" sz="quarter" idx="17"/>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68593670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Airsh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4DF6C-90E7-5346-B6DB-BA3EA50086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5A2E15E-D5D7-844F-A159-1C5CCA6D1E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9520028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connectivity passeng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8AA68B-2310-CE4D-8B1C-80BFB77EDD5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8574C6B-5F21-8C4E-9FCF-EB0D33E5904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26F4D1-36BC-6F44-971E-EF5BC345FD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34320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entertainma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8ADEBF-68D8-C541-8663-FE221A1324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0FD2D85-CEC3-C441-8E95-8E9C3A1B4E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483672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llins Cover: Business Aviation - Cabin entertainma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BA888-41EB-A948-B4B0-D5D00D3802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9A4EEA1-9494-0445-A0AC-41477ECEBE0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194274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Dassault Falcon 20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21E0B-0AE0-C148-8373-F281956EFB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99D563-62ED-8D4B-9C6F-9A9D9317161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6716657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E19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7D749A-D738-C24A-AA6C-75C74E1B0B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6DBB1EC-DE85-9E4E-B01F-11C8CB52F81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581023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Legacy 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9C27D-6480-F94A-A1F4-0498B934A2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4D69DCA-69B6-A045-A30F-2A3B4CD3B7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04201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Praeto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BA3F-34A4-4246-B730-3690E7B848C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E77C2C-91ED-8F4F-AFF7-4CB90723093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6346488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Gulfstream G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51D6B-C661-8C4B-97D3-82DE3956023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C489A3-0D99-CE4C-8F2F-CCC1ED4C6F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241446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King Air tarma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53E384-7D87-4B42-BD5E-FC08A5A888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5E9EB9E-04B4-114A-8588-FC99B8BF797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47070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lins Cover: JTAC-radi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F0772C-4F06-5740-8477-5DD44F33AC88}"/>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4AAEFDDF-E94C-534C-B962-F365766464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BE14791A-0FD8-3041-8ACD-26B43E03D260}"/>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237078794"/>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Pilatus PC-12 deic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213E4-F409-1A4E-BA0E-C24D10A9D3E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D2F4647-49AD-5A40-9A62-3739FB827EE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457930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20neo nacel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C97344-77C7-3147-A969-86AAB06BFD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3E205F6-AE71-294F-8A90-CDB0C17EE89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2472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3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66FEAF-735D-8C48-AB13-9A2BC6F3F7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056EFDE-3E22-2B4A-B7C4-3ACDAE95BCE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6571504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BF4F9-A603-FF4A-909E-E1B2DDB537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C093A7E-3FD1-7B4D-979D-B3EE9ADA1A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7789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land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6CBCE-7897-4447-8E21-A056DC6715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CA311B1-A3F6-E64E-A94C-1AE31A4DC4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090285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line passenger with table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9A33A6-FEE3-B344-BD84-DEDA209A804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9E47833-84A0-9341-A2DF-DB37AC3279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5881489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T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42520A-9C27-C846-AF7D-756A4CBF22F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F239AA3-AAC5-2F47-8D5A-35CAE802B31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8902A97-E730-5E44-BAF4-C10A8FABAB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275828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FE67EF-D431-4643-B744-09F02373C2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59A8A2A-E67D-B34B-A782-2FB006BB952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44580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Max">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2C937-DF8B-984C-AA63-10262AEC44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293DC3-AB72-144C-BB0A-957FCB966AA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4899052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co-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BBFBD-B353-A142-BCE1-9E076B0B50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E02E42B-1B6C-2643-8ECE-0C2D39CFD47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67212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lins Cover: Bombardier Challeng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613D9-5523-8246-BA1E-19D9D3304980}"/>
              </a:ext>
            </a:extLst>
          </p:cNvPr>
          <p:cNvPicPr>
            <a:picLocks noChangeAspect="1"/>
          </p:cNvPicPr>
          <p:nvPr userDrawn="1"/>
        </p:nvPicPr>
        <p:blipFill>
          <a:blip r:embed="rId2"/>
          <a:stretch>
            <a:fillRect/>
          </a:stretch>
        </p:blipFill>
        <p:spPr>
          <a:xfrm>
            <a:off x="3175"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2CC691F9-2696-8A42-9AE2-E828441D0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D30EE561-F874-DC41-AEF2-3F9A1AEB0912}"/>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142949097"/>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land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7954F-D2E7-F546-B764-BFED8845EE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C3D3FE7-2D01-364B-B5F7-F72223F825C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4885663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84F79-0CF6-1F41-AB14-7E3C2FCC89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985240-8C34-7C4C-96DA-B44020E817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660411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flight de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E37F80-C2EC-E943-B7E7-2DE2F4D30F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801B62-671C-8045-A2F9-9C2A0B572D8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929379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77 langing ge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9247E9-F0DD-C04E-B2EE-74E2FA0A0E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FD57522-8FED-6348-AADA-DC87A607AB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319195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llins Cover: Commercial Aviation - Boeing 777 langing ge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65092-FF38-B74C-8CB6-4390A631790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AD1BD37-C9CA-DF49-AB1C-7A99069C9E6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092894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abin connectiv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C2DAB4-D085-A946-A2AB-3A7A6D4024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11F670-6291-6840-BA65-DF98614F15E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929265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ommercial window bo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5C0E09-7F94-564C-8CB8-7DB8D879A5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0765DF-AD65-5F40-A656-73D59DAB608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018982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Seated airline passegn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6C5AD8-4633-D642-9CB2-2E0C856504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F6529BA-8252-FE4C-B130-5B84F56A66F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388918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irbus AS35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E36AE0-A096-5141-B5C4-548741C145F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B5D4E79-5E6E-794A-8007-4D40CDF6EB8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512320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W-13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3CF153-5899-CC4B-B4F7-94453880AD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F11CABB-9B75-9648-A04D-D05EC2310A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312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lins Cover: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44F40-B15B-9347-A626-CCC3B42174A2}"/>
              </a:ext>
            </a:extLst>
          </p:cNvPr>
          <p:cNvPicPr>
            <a:picLocks noChangeAspect="1"/>
          </p:cNvPicPr>
          <p:nvPr userDrawn="1"/>
        </p:nvPicPr>
        <p:blipFill>
          <a:blip r:embed="rId2"/>
          <a:stretch>
            <a:fillRect/>
          </a:stretch>
        </p:blipFill>
        <p:spPr>
          <a:xfrm>
            <a:off x="0" y="4763"/>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12ADE7C4-C9D6-C340-9D31-184D270C18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096CDA10-FEF3-5649-B721-43DCD2862EA7}"/>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59218773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Be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A3DFF5-B307-4348-B0DF-EC1773CFB9F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6C58F2B-BAE3-8241-AC5A-CB0D9523217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78891250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Female passeng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08702F-8457-E845-8317-A0EE64CB12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C85BB0-BDBC-B64A-9D25-CF7D1C8880B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819550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Hoist wind far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F667B8-7203-0843-A082-34ADB7180B8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B78A736-CFB1-344D-8664-1AD790469E04}"/>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BA0B02A-D9BF-5747-9711-E3952072B3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8717296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lins Cover: Interiors - 737 Max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6BA44B-AF65-6444-9139-5BDDD04E0C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533315-367C-C943-A78C-1B6813532D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687943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lins Cover: Interiors - Air France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B49D6-D938-D64D-83CC-469D54C36F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7A4CA9A-0600-6A4A-9579-5E697257AF7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974095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lins Cover: Interiors - Bombadrier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2FE48A-3165-B547-9FDB-3B8F5A818E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0DB949-E3D7-894E-B958-100DE991BC5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74055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lins Cover: Interiors - Airbus A320 Meridian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63CAD-DBC2-D84C-B26E-FF63578B9A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2A340C7-D2B7-5345-8D89-A6E6D8041B0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0929305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lins Cover: Interiors - First Class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1CD8A-D242-F649-83A1-DA6AE90ECDD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A3A18E-55EE-0747-99F8-5CA5608A43C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8974936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Airline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A96126-061A-A844-81D4-3FA0AEF6688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69BE1F2-4766-F84F-90E0-0F122C83D2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58429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intenance disgnostics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A9E044-6A40-B047-96EA-77A5357C2C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F7A7C4-C416-6047-BA3B-B2B08F777B1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94475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llins Cover: UH-60 Blackhaw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984510-34BD-0D4E-B50C-15A647481D04}"/>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10" name="Graphic 9">
            <a:extLst>
              <a:ext uri="{FF2B5EF4-FFF2-40B4-BE49-F238E27FC236}">
                <a16:creationId xmlns:a16="http://schemas.microsoft.com/office/drawing/2014/main" id="{A787AB98-5F2A-FF41-A513-9AE47180B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pic>
        <p:nvPicPr>
          <p:cNvPr id="4" name="Picture 3">
            <a:extLst>
              <a:ext uri="{FF2B5EF4-FFF2-40B4-BE49-F238E27FC236}">
                <a16:creationId xmlns:a16="http://schemas.microsoft.com/office/drawing/2014/main" id="{4FDB7C0C-7FEF-4640-BF35-AD1B5009625F}"/>
              </a:ext>
            </a:extLst>
          </p:cNvPr>
          <p:cNvPicPr>
            <a:picLocks noChangeAspect="1"/>
          </p:cNvPicPr>
          <p:nvPr userDrawn="1"/>
        </p:nvPicPr>
        <p:blipFill>
          <a:blip r:embed="rId5"/>
          <a:stretch>
            <a:fillRect/>
          </a:stretch>
        </p:blipFill>
        <p:spPr>
          <a:xfrm>
            <a:off x="-3175" y="0"/>
            <a:ext cx="12192000" cy="5010150"/>
          </a:xfrm>
          <a:prstGeom prst="rect">
            <a:avLst/>
          </a:prstGeom>
        </p:spPr>
      </p:pic>
      <p:sp>
        <p:nvSpPr>
          <p:cNvPr id="3" name="Footer Placeholder 2">
            <a:extLst>
              <a:ext uri="{FF2B5EF4-FFF2-40B4-BE49-F238E27FC236}">
                <a16:creationId xmlns:a16="http://schemas.microsoft.com/office/drawing/2014/main" id="{D14DEBB8-1934-414F-934F-1CCF1AA4F9C6}"/>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00751614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nufacturing person with table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7CD15-629F-8D4F-B0FA-9F421837413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5FF73B-6454-1841-B281-2E67C38DF50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3622728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llins Cover: Maintenance and manufacturing - Manufacturing person with tab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AB43B-A073-3F4E-91D4-8DA5F86FF5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268BDE3-7896-0744-8F7D-7F5A18769A1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078130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lins Cover: Maritime - N-UT653 shi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3A816B-E1A7-8042-8E98-F82D554962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246FD71-CBED-6D4F-B235-6AB1DA16786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819532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lins Cover: Maritime - Virginia Class Submar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2317CE-9D0F-3143-89B5-A582F67F504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37A658-7091-B145-9E78-D5DD507FF2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9071923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lins Cover: Military - ACES5 ejection s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57299-0380-1644-8124-B9819AE334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20AF98F-9B83-3A42-8597-FF8195C5BD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472998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lins Cover: Military - Airbus A400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CD7AF-3A0B-B541-8FAB-AA144AE3AA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D42DFD4-4F5B-CB4A-BAAB-3F037F3848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73626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353495-E1D4-E043-869D-1EE0B7C714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C327E4A-B2C3-F24E-8EF2-908A32C6A72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06033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over wa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3C6B-80CA-C14A-8E43-0EFE1CB68BC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4ECE637-0748-474F-8993-87DB6BF1671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499292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lins Cover: Military - B1 bomber over wat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A1B12D-47A8-7F47-8AA1-0020F10526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6D1B44C-DE99-A84F-9688-C1E572900E6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5061628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lins Cover: Military - C-130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B0C787-D811-6F4C-9F99-2DB44F8E418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D87D014-FE6D-914C-A715-D0E5302ECB0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876292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7985919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lins Cover: Military - C-130H">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BFDA5F-0D24-CF41-8117-AC1C5A13E3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75B21E-0BD8-F94F-ABE9-B059D58347A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2140095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llins Cover: Military - C-130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7FD3E-407B-284F-9AEC-41D3426BDD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2C06021-5E74-7747-A998-3F676FEBDEC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223413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88F7C-7EC1-F94F-8827-32BAC71D15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08C0F93-4FDE-0D44-BA6E-1C0F1E8648E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571616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aratrooper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983053-04E2-414C-A104-205EBDD5299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B338C67-17FB-4744-A241-7AEB9AA30AD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324132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lins Cover: Military - F-15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25EB8-DF7F-E444-86EE-DF7E2B58BB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4F1F26D-3CDA-2643-BFF5-9489B47D2E4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623574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lins Cover: Military - F-1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AE266B-E828-0346-89F3-99896A09A4C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1E1CC6-A645-734B-8909-64207AC2FAC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5986130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lins Cover: Military - F-3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1078EF-36BF-A843-9752-A79DD2AA17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B0F48B-4187-7E45-8229-20E1F79F5F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592994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lins Cover: Military - F-35 pilot canop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B9FC09-1E02-FA47-848E-306078DD0B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DF7F9A1-011A-EB43-B733-F38026A3171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355765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lins Cover: Military - F-35 refuel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37F6D0-74B3-934C-911B-2E546E799B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5F50A0D-4D15-5B48-B88B-D8EFE942B0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11548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lins Cover: Military - F-35 weapon bay doo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D4FC908-0017-AC4C-8385-CF743BC681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455D5D-5787-1A43-92FE-AA9A2259874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7902656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lins Cover: Military - JTAC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AE06F5-A715-2B41-8389-E3FFF216936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EB52A60-331C-5F4B-ADB1-82B78789DCDA}"/>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1B460C3-B927-5242-B096-E7F025B3BED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689015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lins Cover: Military -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4B2163-548F-0046-94DA-0044DB84AEB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788F37D-C401-9E4F-A28C-1EBC976DB67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865301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lins Cover: Military - Soldier humvee communica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63C7F1-6A4E-7A48-AE81-916421DC1B1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76986E-81D4-3745-91FE-91B629AD185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831067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lins Cover: Military - Soldier launching UAV">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565FD-B591-C445-A655-7B20D16789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8E1123E-90E4-F64C-A0AF-4F85106258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535942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lins Cover: Military - Stryker troop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D813D-C656-9A45-B5FE-F445095607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76596E-5B50-8245-B9BE-2D0A33D54E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567273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lins Cover: Military - CH-47 and UH-6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5A698-1CBF-4C47-8A17-9B2AAA5874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9D609EA-C089-AD4F-806F-388406CAB46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4479105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lins Cover: Military - UH-60 blackhaw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8B703-719F-B44E-8503-5FAF0EE44B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0F65B48-114D-1D41-BA31-83547187A3C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757859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llins Cover: Military - UH-60 blackhaw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DF6B4-DBB6-F646-8658-46547EBEE97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D92C94-F134-8C42-AD54-C073133B2A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951811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lins Cover: Rail - Commuter tra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6ABC5-75A9-5C4D-BE9D-7EA91CD627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F5E3DB-4DC7-8F44-935E-984C6DD70B5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54988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lins Cover: Rail - Freight tra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5A9BE-FDAE-4E4C-B85C-0CE1C549B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D744B70-1D54-5342-A2A7-32ECEFCC145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347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1.svg"/><Relationship Id="rId4" Type="http://schemas.openxmlformats.org/officeDocument/2006/relationships/slideLayout" Target="../slideLayouts/slideLayout11.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11.svg"/></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91"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11.svg"/><Relationship Id="rId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10" Type="http://schemas.openxmlformats.org/officeDocument/2006/relationships/image" Target="../media/image11.svg"/><Relationship Id="rId4" Type="http://schemas.openxmlformats.org/officeDocument/2006/relationships/slideLayout" Target="../slideLayouts/slideLayout111.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B46E9C-442B-854E-97D7-97DF1C7E2CCC}"/>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75" r:id="rId3"/>
    <p:sldLayoutId id="2147483684" r:id="rId4"/>
    <p:sldLayoutId id="2147483693" r:id="rId5"/>
    <p:sldLayoutId id="2147483685" r:id="rId6"/>
    <p:sldLayoutId id="2147483694" r:id="rId7"/>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5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91" r:id="rId1"/>
    <p:sldLayoutId id="2147483669" r:id="rId2"/>
    <p:sldLayoutId id="2147483650" r:id="rId3"/>
    <p:sldLayoutId id="2147483664" r:id="rId4"/>
    <p:sldLayoutId id="2147483665" r:id="rId5"/>
    <p:sldLayoutId id="2147483678" r:id="rId6"/>
    <p:sldLayoutId id="2147483666"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B2CFAE-6937-DD43-9A6D-C8CD9CC32F96}"/>
              </a:ext>
            </a:extLst>
          </p:cNvPr>
          <p:cNvSpPr>
            <a:spLocks noGrp="1"/>
          </p:cNvSpPr>
          <p:nvPr>
            <p:ph type="ftr" sz="quarter" idx="3"/>
          </p:nvPr>
        </p:nvSpPr>
        <p:spPr>
          <a:xfrm>
            <a:off x="102704" y="6555266"/>
            <a:ext cx="9409044" cy="24160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Collins Aerospace Proprietary.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601021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 id="2147483756" r:id="rId60"/>
    <p:sldLayoutId id="2147483757" r:id="rId61"/>
    <p:sldLayoutId id="2147483758" r:id="rId62"/>
    <p:sldLayoutId id="2147483759" r:id="rId63"/>
    <p:sldLayoutId id="2147483760" r:id="rId64"/>
    <p:sldLayoutId id="2147483761" r:id="rId65"/>
    <p:sldLayoutId id="2147483762" r:id="rId66"/>
    <p:sldLayoutId id="2147483763" r:id="rId67"/>
    <p:sldLayoutId id="2147483764" r:id="rId68"/>
    <p:sldLayoutId id="2147483765" r:id="rId69"/>
    <p:sldLayoutId id="2147483766" r:id="rId70"/>
    <p:sldLayoutId id="2147483767" r:id="rId71"/>
    <p:sldLayoutId id="2147483768" r:id="rId72"/>
    <p:sldLayoutId id="2147483769" r:id="rId73"/>
    <p:sldLayoutId id="2147483770" r:id="rId74"/>
    <p:sldLayoutId id="2147483771" r:id="rId75"/>
    <p:sldLayoutId id="2147483772" r:id="rId76"/>
    <p:sldLayoutId id="2147483773" r:id="rId77"/>
    <p:sldLayoutId id="2147483774" r:id="rId78"/>
    <p:sldLayoutId id="2147483775" r:id="rId79"/>
    <p:sldLayoutId id="2147483776" r:id="rId80"/>
    <p:sldLayoutId id="2147483777" r:id="rId81"/>
    <p:sldLayoutId id="2147483778" r:id="rId82"/>
    <p:sldLayoutId id="2147483779" r:id="rId83"/>
    <p:sldLayoutId id="2147483780" r:id="rId84"/>
    <p:sldLayoutId id="2147483781" r:id="rId85"/>
    <p:sldLayoutId id="2147483782" r:id="rId86"/>
    <p:sldLayoutId id="2147483783" r:id="rId87"/>
    <p:sldLayoutId id="2147483784" r:id="rId88"/>
    <p:sldLayoutId id="2147483785" r:id="rId89"/>
    <p:sldLayoutId id="2147483786" r:id="rId90"/>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2025813910"/>
      </p:ext>
    </p:extLst>
  </p:cSld>
  <p:clrMap bg1="lt1" tx1="dk1" bg2="lt2" tx2="dk2" accent1="accent1" accent2="accent2" accent3="accent3" accent4="accent4" accent5="accent5" accent6="accent6" hlink="hlink" folHlink="folHlink"/>
  <p:sldLayoutIdLst>
    <p:sldLayoutId id="2147483788" r:id="rId1"/>
    <p:sldLayoutId id="2147483789" r:id="rId2"/>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09134223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p15:clr>
            <a:srgbClr val="547EBF"/>
          </p15:clr>
        </p15:guide>
        <p15:guide id="3" pos="432">
          <p15:clr>
            <a:srgbClr val="547EBF"/>
          </p15:clr>
        </p15:guide>
        <p15:guide id="4" orient="horz" pos="3888">
          <p15:clr>
            <a:srgbClr val="547EBF"/>
          </p15:clr>
        </p15:guide>
        <p15:guide id="5" orient="horz" pos="288">
          <p15:clr>
            <a:srgbClr val="547EBF"/>
          </p15:clr>
        </p15:guide>
        <p15:guide id="6" pos="1416">
          <p15:clr>
            <a:srgbClr val="A4A3A4"/>
          </p15:clr>
        </p15:guide>
        <p15:guide id="7" pos="1608">
          <p15:clr>
            <a:srgbClr val="A4A3A4"/>
          </p15:clr>
        </p15:guide>
        <p15:guide id="8" pos="3744">
          <p15:clr>
            <a:srgbClr val="A4A3A4"/>
          </p15:clr>
        </p15:guide>
        <p15:guide id="9" pos="3936">
          <p15:clr>
            <a:srgbClr val="A4A3A4"/>
          </p15:clr>
        </p15:guide>
        <p15:guide id="10" pos="4920">
          <p15:clr>
            <a:srgbClr val="A4A3A4"/>
          </p15:clr>
        </p15:guide>
        <p15:guide id="11" pos="5088">
          <p15:clr>
            <a:srgbClr val="A4A3A4"/>
          </p15:clr>
        </p15:guide>
        <p15:guide id="12" pos="6072">
          <p15:clr>
            <a:srgbClr val="A4A3A4"/>
          </p15:clr>
        </p15:guide>
        <p15:guide id="13" pos="6264">
          <p15:clr>
            <a:srgbClr val="A4A3A4"/>
          </p15:clr>
        </p15:guide>
        <p15:guide id="14" pos="2592">
          <p15:clr>
            <a:srgbClr val="A4A3A4"/>
          </p15:clr>
        </p15:guide>
        <p15:guide id="15" pos="2760">
          <p15:clr>
            <a:srgbClr val="A4A3A4"/>
          </p15:clr>
        </p15:guide>
        <p15:guide id="16" orient="horz" pos="720">
          <p15:clr>
            <a:srgbClr val="547EBF"/>
          </p15:clr>
        </p15:guide>
        <p15:guide id="17" orient="horz" pos="480">
          <p15:clr>
            <a:srgbClr val="547EBF"/>
          </p15:clr>
        </p15:guide>
        <p15:guide id="18" orient="horz" pos="984">
          <p15:clr>
            <a:srgbClr val="F26B43"/>
          </p15:clr>
        </p15:guide>
        <p15:guide id="19" orient="horz" pos="3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soarigami.com/" TargetMode="External"/><Relationship Id="rId1" Type="http://schemas.openxmlformats.org/officeDocument/2006/relationships/slideLayout" Target="../slideLayouts/slideLayout8.xml"/><Relationship Id="rId5" Type="http://schemas.openxmlformats.org/officeDocument/2006/relationships/image" Target="../media/image110.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AD5AB-90C4-9449-BE95-8A0CCE44C627}"/>
              </a:ext>
            </a:extLst>
          </p:cNvPr>
          <p:cNvSpPr>
            <a:spLocks noGrp="1"/>
          </p:cNvSpPr>
          <p:nvPr>
            <p:ph type="body" sz="quarter" idx="13"/>
          </p:nvPr>
        </p:nvSpPr>
        <p:spPr/>
        <p:txBody>
          <a:bodyPr/>
          <a:lstStyle/>
          <a:p>
            <a:r>
              <a:rPr lang="en-US">
                <a:solidFill>
                  <a:schemeClr val="tx2"/>
                </a:solidFill>
              </a:rPr>
              <a:t>The Armrest battle</a:t>
            </a:r>
          </a:p>
        </p:txBody>
      </p:sp>
      <p:sp>
        <p:nvSpPr>
          <p:cNvPr id="4" name="Title 3">
            <a:extLst>
              <a:ext uri="{FF2B5EF4-FFF2-40B4-BE49-F238E27FC236}">
                <a16:creationId xmlns:a16="http://schemas.microsoft.com/office/drawing/2014/main" id="{3A1C61A8-03F8-5245-BFD4-1D2D2B49C532}"/>
              </a:ext>
            </a:extLst>
          </p:cNvPr>
          <p:cNvSpPr>
            <a:spLocks noGrp="1"/>
          </p:cNvSpPr>
          <p:nvPr>
            <p:ph type="title"/>
          </p:nvPr>
        </p:nvSpPr>
        <p:spPr>
          <a:xfrm>
            <a:off x="694944" y="2854411"/>
            <a:ext cx="10072498" cy="2533135"/>
          </a:xfrm>
        </p:spPr>
        <p:txBody>
          <a:bodyPr/>
          <a:lstStyle/>
          <a:p>
            <a:r>
              <a:rPr lang="en-IN">
                <a:solidFill>
                  <a:schemeClr val="tx2"/>
                </a:solidFill>
              </a:rPr>
              <a:t>MECHAURA 2022</a:t>
            </a:r>
            <a:br>
              <a:rPr lang="en-US">
                <a:solidFill>
                  <a:schemeClr val="tx2"/>
                </a:solidFill>
              </a:rPr>
            </a:br>
            <a:r>
              <a:rPr lang="en-US"/>
              <a:t>design dexterity challenge</a:t>
            </a:r>
          </a:p>
        </p:txBody>
      </p:sp>
      <p:pic>
        <p:nvPicPr>
          <p:cNvPr id="10" name="Graphic 9">
            <a:extLst>
              <a:ext uri="{FF2B5EF4-FFF2-40B4-BE49-F238E27FC236}">
                <a16:creationId xmlns:a16="http://schemas.microsoft.com/office/drawing/2014/main" id="{55CA9DA7-6E8B-46B7-B947-6508FBD83D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3432" y="351939"/>
            <a:ext cx="2857500" cy="2857500"/>
          </a:xfrm>
          <a:prstGeom prst="rect">
            <a:avLst/>
          </a:prstGeom>
        </p:spPr>
      </p:pic>
      <p:pic>
        <p:nvPicPr>
          <p:cNvPr id="12" name="Graphic 11">
            <a:extLst>
              <a:ext uri="{FF2B5EF4-FFF2-40B4-BE49-F238E27FC236}">
                <a16:creationId xmlns:a16="http://schemas.microsoft.com/office/drawing/2014/main" id="{7CFB1C7D-7401-46EE-B9D5-680CA54EB3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5932" y="351939"/>
            <a:ext cx="2857500" cy="2857500"/>
          </a:xfrm>
          <a:prstGeom prst="rect">
            <a:avLst/>
          </a:prstGeom>
        </p:spPr>
      </p:pic>
      <p:sp>
        <p:nvSpPr>
          <p:cNvPr id="5" name="Footer Placeholder 6">
            <a:extLst>
              <a:ext uri="{FF2B5EF4-FFF2-40B4-BE49-F238E27FC236}">
                <a16:creationId xmlns:a16="http://schemas.microsoft.com/office/drawing/2014/main" id="{89E03CC7-6714-2557-6617-5DB9CA41BA49}"/>
              </a:ext>
            </a:extLst>
          </p:cNvPr>
          <p:cNvSpPr txBox="1">
            <a:spLocks/>
          </p:cNvSpPr>
          <p:nvPr/>
        </p:nvSpPr>
        <p:spPr>
          <a:xfrm>
            <a:off x="85293" y="6583702"/>
            <a:ext cx="10072498" cy="27429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00">
                <a:solidFill>
                  <a:srgbClr val="000000"/>
                </a:solidFill>
                <a:latin typeface="Arial"/>
                <a:cs typeface="DIN-Light"/>
              </a:rPr>
              <a:t>© 2022 Collins Aerospace.  | Collins Aerospace Proprietary.  |  This document does not include any export controlled technical data.</a:t>
            </a:r>
            <a:endParaRPr lang="en-US" sz="600">
              <a:solidFill>
                <a:srgbClr val="000000"/>
              </a:solidFill>
              <a:latin typeface="Arial"/>
            </a:endParaRPr>
          </a:p>
        </p:txBody>
      </p:sp>
    </p:spTree>
    <p:extLst>
      <p:ext uri="{BB962C8B-B14F-4D97-AF65-F5344CB8AC3E}">
        <p14:creationId xmlns:p14="http://schemas.microsoft.com/office/powerpoint/2010/main" val="104940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miscellaneous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77448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conclusion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0677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F6B61-E5C8-41B7-A827-3A70930C56CC}"/>
              </a:ext>
            </a:extLst>
          </p:cNvPr>
          <p:cNvSpPr>
            <a:spLocks noGrp="1"/>
          </p:cNvSpPr>
          <p:nvPr>
            <p:ph type="body" sz="quarter" idx="13"/>
          </p:nvPr>
        </p:nvSpPr>
        <p:spPr>
          <a:xfrm>
            <a:off x="933253" y="1329179"/>
            <a:ext cx="5495828" cy="4344817"/>
          </a:xfrm>
        </p:spPr>
        <p:txBody>
          <a:bodyPr/>
          <a:lstStyle/>
          <a:p>
            <a:pPr marL="0" indent="0">
              <a:buNone/>
            </a:pPr>
            <a:r>
              <a:rPr lang="en-US"/>
              <a:t>PREMISE:</a:t>
            </a:r>
          </a:p>
          <a:p>
            <a:pPr marL="0" indent="0">
              <a:buNone/>
            </a:pPr>
            <a:r>
              <a:rPr lang="en-US" sz="2100"/>
              <a:t>Hostile elbow exchanges with fellow fliers are frequently listed as among the biggest annoyances of being crammed into an aircraft with other humans. This causes unpleasant flying experience and discomfort to passengers, especially in the economy seating.</a:t>
            </a:r>
          </a:p>
          <a:p>
            <a:pPr marL="0" indent="0">
              <a:buNone/>
            </a:pPr>
            <a:r>
              <a:rPr lang="en-US" sz="2100"/>
              <a:t>Highly effects middle seat passengers, as compared to the rest. Physiologically different people may need more, or less space and can hence, cause conflicts.</a:t>
            </a:r>
          </a:p>
          <a:p>
            <a:pPr marL="0" indent="0">
              <a:buNone/>
            </a:pPr>
            <a:r>
              <a:rPr lang="en-US" sz="2100"/>
              <a:t>This poses an opportunity to innovate and solve this problem. </a:t>
            </a:r>
          </a:p>
        </p:txBody>
      </p:sp>
      <p:sp>
        <p:nvSpPr>
          <p:cNvPr id="4" name="Title 3">
            <a:extLst>
              <a:ext uri="{FF2B5EF4-FFF2-40B4-BE49-F238E27FC236}">
                <a16:creationId xmlns:a16="http://schemas.microsoft.com/office/drawing/2014/main" id="{19606077-A142-4039-B592-C4937EA5CC2D}"/>
              </a:ext>
            </a:extLst>
          </p:cNvPr>
          <p:cNvSpPr>
            <a:spLocks noGrp="1"/>
          </p:cNvSpPr>
          <p:nvPr>
            <p:ph type="title"/>
          </p:nvPr>
        </p:nvSpPr>
        <p:spPr>
          <a:xfrm>
            <a:off x="690372" y="501697"/>
            <a:ext cx="10811256" cy="676653"/>
          </a:xfrm>
        </p:spPr>
        <p:txBody>
          <a:bodyPr/>
          <a:lstStyle/>
          <a:p>
            <a:r>
              <a:rPr lang="en-US">
                <a:solidFill>
                  <a:srgbClr val="CE1126"/>
                </a:solidFill>
              </a:rPr>
              <a:t>THE ARMREST BATTLE</a:t>
            </a:r>
            <a:br>
              <a:rPr lang="en-US"/>
            </a:br>
            <a:endParaRPr lang="en-US"/>
          </a:p>
        </p:txBody>
      </p:sp>
      <p:pic>
        <p:nvPicPr>
          <p:cNvPr id="1026" name="Picture 2" descr="How to Win the Airplane Armrest Battle Once and For All | GQ">
            <a:extLst>
              <a:ext uri="{FF2B5EF4-FFF2-40B4-BE49-F238E27FC236}">
                <a16:creationId xmlns:a16="http://schemas.microsoft.com/office/drawing/2014/main" id="{53F6BA7C-C49F-4C05-8D1C-1F6E75C81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73" y="1469641"/>
            <a:ext cx="4601955" cy="420435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6">
            <a:extLst>
              <a:ext uri="{FF2B5EF4-FFF2-40B4-BE49-F238E27FC236}">
                <a16:creationId xmlns:a16="http://schemas.microsoft.com/office/drawing/2014/main" id="{6EFB2837-6B69-4C06-FB16-C2542F6ABD2C}"/>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2100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Problem statement</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18B97F73-27CE-CDDB-9B82-672E07CADFEA}"/>
              </a:ext>
            </a:extLst>
          </p:cNvPr>
          <p:cNvSpPr txBox="1"/>
          <p:nvPr/>
        </p:nvSpPr>
        <p:spPr>
          <a:xfrm>
            <a:off x="461913" y="1048426"/>
            <a:ext cx="11585544" cy="5755422"/>
          </a:xfrm>
          <a:prstGeom prst="rect">
            <a:avLst/>
          </a:prstGeom>
          <a:noFill/>
        </p:spPr>
        <p:txBody>
          <a:bodyPr wrap="square" rtlCol="0">
            <a:spAutoFit/>
          </a:bodyPr>
          <a:lstStyle/>
          <a:p>
            <a:r>
              <a:rPr lang="en-US" sz="1600" b="1" u="sng" dirty="0">
                <a:solidFill>
                  <a:srgbClr val="FF0000"/>
                </a:solidFill>
              </a:rPr>
              <a:t>Objective: </a:t>
            </a:r>
          </a:p>
          <a:p>
            <a:pPr marL="285750" indent="-285750">
              <a:buFont typeface="Wingdings" panose="05000000000000000000" pitchFamily="2" charset="2"/>
              <a:buChar char="Ø"/>
            </a:pPr>
            <a:r>
              <a:rPr lang="en-US" sz="1600" dirty="0"/>
              <a:t>Ideate and propose a solution that helps passengers to rest their arms comfortably thereby improving passenger experience. </a:t>
            </a:r>
          </a:p>
          <a:p>
            <a:pPr marL="285750" indent="-285750">
              <a:buFont typeface="Wingdings" panose="05000000000000000000" pitchFamily="2" charset="2"/>
              <a:buChar char="Ø"/>
            </a:pPr>
            <a:r>
              <a:rPr lang="en-US" sz="1600" dirty="0"/>
              <a:t>The design should be a “</a:t>
            </a:r>
            <a:r>
              <a:rPr lang="en-US" sz="1600" b="1" dirty="0"/>
              <a:t>retrofit design’ </a:t>
            </a:r>
            <a:r>
              <a:rPr lang="en-US" sz="1600" dirty="0"/>
              <a:t>which seamlessly integrates with the given armrest design. (Attached Seat Model in .STEP format).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design should withstand a load of 120lbs, and subjected to inertial loads of 2.0Gs applied vertically down, and 0.5Gs applied in lateral direction. </a:t>
            </a:r>
          </a:p>
          <a:p>
            <a:pPr marL="285750" indent="-285750">
              <a:buFont typeface="Wingdings" panose="05000000000000000000" pitchFamily="2" charset="2"/>
              <a:buChar char="Ø"/>
            </a:pPr>
            <a:r>
              <a:rPr lang="en-US" sz="1600" dirty="0"/>
              <a:t>The design should have a factor of safety of 2.5. </a:t>
            </a:r>
          </a:p>
          <a:p>
            <a:pPr marL="285750" indent="-285750">
              <a:buFont typeface="Wingdings" panose="05000000000000000000" pitchFamily="2" charset="2"/>
              <a:buChar char="Ø"/>
            </a:pPr>
            <a:r>
              <a:rPr lang="en-US" sz="1600" dirty="0"/>
              <a:t>The design should be fit within the given volume (body) specified in the attached model. </a:t>
            </a:r>
          </a:p>
          <a:p>
            <a:pPr marL="285750" indent="-285750">
              <a:buFont typeface="Wingdings" panose="05000000000000000000" pitchFamily="2" charset="2"/>
              <a:buChar char="Ø"/>
            </a:pPr>
            <a:endParaRPr lang="en-US" sz="1600" dirty="0"/>
          </a:p>
          <a:p>
            <a:endParaRPr lang="en-US" sz="1600" dirty="0"/>
          </a:p>
          <a:p>
            <a:endParaRPr lang="en-US" sz="1600" dirty="0"/>
          </a:p>
          <a:p>
            <a:r>
              <a:rPr lang="en-US" sz="1600" b="1" u="sng" dirty="0">
                <a:solidFill>
                  <a:srgbClr val="FF0000"/>
                </a:solidFill>
              </a:rPr>
              <a:t>Output:</a:t>
            </a:r>
          </a:p>
          <a:p>
            <a:pPr algn="l"/>
            <a:r>
              <a:rPr lang="en-US" sz="1600" dirty="0"/>
              <a:t>A successful submission will include a CAD model (Step format) of the design with a PowerPoint presentation explaining in brief about the design, approach, FBD, Bill of material, manufacturing process, analysis report. </a:t>
            </a:r>
          </a:p>
          <a:p>
            <a:pPr algn="ctr"/>
            <a:r>
              <a:rPr lang="en-US" sz="1600" b="1" dirty="0">
                <a:solidFill>
                  <a:srgbClr val="FF0000"/>
                </a:solidFill>
              </a:rPr>
              <a:t>The PowerPoint slides shouldn't exceed 7 slides. </a:t>
            </a:r>
            <a:endParaRPr lang="en-US" sz="1600" dirty="0"/>
          </a:p>
          <a:p>
            <a:pPr algn="l"/>
            <a:endParaRPr lang="en-US" sz="1600" dirty="0"/>
          </a:p>
          <a:p>
            <a:pPr algn="ctr"/>
            <a:r>
              <a:rPr lang="en-US" sz="1600" dirty="0"/>
              <a:t>(For your reference, an example of a solution is: </a:t>
            </a:r>
            <a:r>
              <a:rPr lang="en-US" sz="1600" dirty="0">
                <a:hlinkClick r:id="rId2"/>
              </a:rPr>
              <a:t>https://www.soarigami.com/</a:t>
            </a:r>
            <a:r>
              <a:rPr lang="en-US" sz="1600" dirty="0"/>
              <a:t> )</a:t>
            </a:r>
          </a:p>
          <a:p>
            <a:pPr algn="l"/>
            <a:endParaRPr lang="en-US" sz="1600" dirty="0"/>
          </a:p>
          <a:p>
            <a:pPr algn="l"/>
            <a:r>
              <a:rPr lang="en-US" sz="1600" b="1" dirty="0">
                <a:solidFill>
                  <a:srgbClr val="FF0000"/>
                </a:solidFill>
              </a:rPr>
              <a:t>                                                     </a:t>
            </a:r>
          </a:p>
        </p:txBody>
      </p:sp>
      <p:pic>
        <p:nvPicPr>
          <p:cNvPr id="10" name="Picture 9">
            <a:extLst>
              <a:ext uri="{FF2B5EF4-FFF2-40B4-BE49-F238E27FC236}">
                <a16:creationId xmlns:a16="http://schemas.microsoft.com/office/drawing/2014/main" id="{1A551CC2-CFCD-DC7C-97D7-9B5AC9B9687B}"/>
              </a:ext>
            </a:extLst>
          </p:cNvPr>
          <p:cNvPicPr>
            <a:picLocks noChangeAspect="1"/>
          </p:cNvPicPr>
          <p:nvPr/>
        </p:nvPicPr>
        <p:blipFill>
          <a:blip r:embed="rId3"/>
          <a:stretch>
            <a:fillRect/>
          </a:stretch>
        </p:blipFill>
        <p:spPr>
          <a:xfrm>
            <a:off x="9841840" y="3319775"/>
            <a:ext cx="1865090" cy="1639353"/>
          </a:xfrm>
          <a:prstGeom prst="rect">
            <a:avLst/>
          </a:prstGeom>
        </p:spPr>
      </p:pic>
      <p:sp>
        <p:nvSpPr>
          <p:cNvPr id="11" name="TextBox 10">
            <a:extLst>
              <a:ext uri="{FF2B5EF4-FFF2-40B4-BE49-F238E27FC236}">
                <a16:creationId xmlns:a16="http://schemas.microsoft.com/office/drawing/2014/main" id="{92566B24-2E41-FA71-2C29-A9510FA1DBDB}"/>
              </a:ext>
            </a:extLst>
          </p:cNvPr>
          <p:cNvSpPr txBox="1"/>
          <p:nvPr/>
        </p:nvSpPr>
        <p:spPr>
          <a:xfrm>
            <a:off x="4527981" y="4246778"/>
            <a:ext cx="4719562" cy="584775"/>
          </a:xfrm>
          <a:prstGeom prst="rect">
            <a:avLst/>
          </a:prstGeom>
          <a:noFill/>
        </p:spPr>
        <p:txBody>
          <a:bodyPr wrap="none" rtlCol="0">
            <a:spAutoFit/>
          </a:bodyPr>
          <a:lstStyle/>
          <a:p>
            <a:r>
              <a:rPr lang="en-US" sz="1600"/>
              <a:t>Design should not exceed the given bounding box</a:t>
            </a:r>
          </a:p>
          <a:p>
            <a:endParaRPr lang="en-US" sz="1600"/>
          </a:p>
        </p:txBody>
      </p:sp>
      <p:cxnSp>
        <p:nvCxnSpPr>
          <p:cNvPr id="13" name="Straight Arrow Connector 12">
            <a:extLst>
              <a:ext uri="{FF2B5EF4-FFF2-40B4-BE49-F238E27FC236}">
                <a16:creationId xmlns:a16="http://schemas.microsoft.com/office/drawing/2014/main" id="{E82787EE-60D3-EB60-1415-97E1433A7BE7}"/>
              </a:ext>
            </a:extLst>
          </p:cNvPr>
          <p:cNvCxnSpPr>
            <a:cxnSpLocks/>
          </p:cNvCxnSpPr>
          <p:nvPr/>
        </p:nvCxnSpPr>
        <p:spPr>
          <a:xfrm flipV="1">
            <a:off x="9205211" y="3955941"/>
            <a:ext cx="1189647" cy="570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5" name="Object 14">
            <a:extLst>
              <a:ext uri="{FF2B5EF4-FFF2-40B4-BE49-F238E27FC236}">
                <a16:creationId xmlns:a16="http://schemas.microsoft.com/office/drawing/2014/main" id="{5F36ED7C-5EC1-FC7F-10D4-B42908B00C00}"/>
              </a:ext>
            </a:extLst>
          </p:cNvPr>
          <p:cNvGraphicFramePr>
            <a:graphicFrameLocks noChangeAspect="1"/>
          </p:cNvGraphicFramePr>
          <p:nvPr>
            <p:extLst>
              <p:ext uri="{D42A27DB-BD31-4B8C-83A1-F6EECF244321}">
                <p14:modId xmlns:p14="http://schemas.microsoft.com/office/powerpoint/2010/main" val="1152620865"/>
              </p:ext>
            </p:extLst>
          </p:nvPr>
        </p:nvGraphicFramePr>
        <p:xfrm>
          <a:off x="2333668" y="2070003"/>
          <a:ext cx="1219730" cy="1025824"/>
        </p:xfrm>
        <a:graphic>
          <a:graphicData uri="http://schemas.openxmlformats.org/presentationml/2006/ole">
            <mc:AlternateContent xmlns:mc="http://schemas.openxmlformats.org/markup-compatibility/2006">
              <mc:Choice xmlns:v="urn:schemas-microsoft-com:vml" Requires="v">
                <p:oleObj name="Packager Shell Object" showAsIcon="1" r:id="rId4" imgW="619200" imgH="521280" progId="Package">
                  <p:embed/>
                </p:oleObj>
              </mc:Choice>
              <mc:Fallback>
                <p:oleObj name="Packager Shell Object" showAsIcon="1" r:id="rId4" imgW="619200" imgH="521280" progId="Package">
                  <p:embed/>
                  <p:pic>
                    <p:nvPicPr>
                      <p:cNvPr id="15" name="Object 14">
                        <a:extLst>
                          <a:ext uri="{FF2B5EF4-FFF2-40B4-BE49-F238E27FC236}">
                            <a16:creationId xmlns:a16="http://schemas.microsoft.com/office/drawing/2014/main" id="{5F36ED7C-5EC1-FC7F-10D4-B42908B00C00}"/>
                          </a:ext>
                        </a:extLst>
                      </p:cNvPr>
                      <p:cNvPicPr/>
                      <p:nvPr/>
                    </p:nvPicPr>
                    <p:blipFill>
                      <a:blip r:embed="rId5"/>
                      <a:stretch>
                        <a:fillRect/>
                      </a:stretch>
                    </p:blipFill>
                    <p:spPr>
                      <a:xfrm>
                        <a:off x="2333668" y="2070003"/>
                        <a:ext cx="1219730" cy="1025824"/>
                      </a:xfrm>
                      <a:prstGeom prst="rect">
                        <a:avLst/>
                      </a:prstGeom>
                    </p:spPr>
                  </p:pic>
                </p:oleObj>
              </mc:Fallback>
            </mc:AlternateContent>
          </a:graphicData>
        </a:graphic>
      </p:graphicFrame>
    </p:spTree>
    <p:extLst>
      <p:ext uri="{BB962C8B-B14F-4D97-AF65-F5344CB8AC3E}">
        <p14:creationId xmlns:p14="http://schemas.microsoft.com/office/powerpoint/2010/main" val="195396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Evaluation criteria</a:t>
            </a:r>
          </a:p>
        </p:txBody>
      </p:sp>
      <p:graphicFrame>
        <p:nvGraphicFramePr>
          <p:cNvPr id="6" name="Table 6">
            <a:extLst>
              <a:ext uri="{FF2B5EF4-FFF2-40B4-BE49-F238E27FC236}">
                <a16:creationId xmlns:a16="http://schemas.microsoft.com/office/drawing/2014/main" id="{322A1D37-73B8-9F38-A45D-DB4DD80AD112}"/>
              </a:ext>
            </a:extLst>
          </p:cNvPr>
          <p:cNvGraphicFramePr>
            <a:graphicFrameLocks noGrp="1"/>
          </p:cNvGraphicFramePr>
          <p:nvPr>
            <p:extLst>
              <p:ext uri="{D42A27DB-BD31-4B8C-83A1-F6EECF244321}">
                <p14:modId xmlns:p14="http://schemas.microsoft.com/office/powerpoint/2010/main" val="3100666519"/>
              </p:ext>
            </p:extLst>
          </p:nvPr>
        </p:nvGraphicFramePr>
        <p:xfrm>
          <a:off x="461913" y="1077921"/>
          <a:ext cx="11481848" cy="4732522"/>
        </p:xfrm>
        <a:graphic>
          <a:graphicData uri="http://schemas.openxmlformats.org/drawingml/2006/table">
            <a:tbl>
              <a:tblPr firstRow="1" bandRow="1">
                <a:tableStyleId>{5940675A-B579-460E-94D1-54222C63F5DA}</a:tableStyleId>
              </a:tblPr>
              <a:tblGrid>
                <a:gridCol w="1429392">
                  <a:extLst>
                    <a:ext uri="{9D8B030D-6E8A-4147-A177-3AD203B41FA5}">
                      <a16:colId xmlns:a16="http://schemas.microsoft.com/office/drawing/2014/main" val="2774337345"/>
                    </a:ext>
                  </a:extLst>
                </a:gridCol>
                <a:gridCol w="8398845">
                  <a:extLst>
                    <a:ext uri="{9D8B030D-6E8A-4147-A177-3AD203B41FA5}">
                      <a16:colId xmlns:a16="http://schemas.microsoft.com/office/drawing/2014/main" val="3081705658"/>
                    </a:ext>
                  </a:extLst>
                </a:gridCol>
                <a:gridCol w="1653611">
                  <a:extLst>
                    <a:ext uri="{9D8B030D-6E8A-4147-A177-3AD203B41FA5}">
                      <a16:colId xmlns:a16="http://schemas.microsoft.com/office/drawing/2014/main" val="465213355"/>
                    </a:ext>
                  </a:extLst>
                </a:gridCol>
              </a:tblGrid>
              <a:tr h="372973">
                <a:tc>
                  <a:txBody>
                    <a:bodyPr/>
                    <a:lstStyle/>
                    <a:p>
                      <a:endParaRPr lang="en-US" sz="1600"/>
                    </a:p>
                  </a:txBody>
                  <a:tcPr/>
                </a:tc>
                <a:tc>
                  <a:txBody>
                    <a:bodyPr/>
                    <a:lstStyle/>
                    <a:p>
                      <a:pPr algn="ctr"/>
                      <a:r>
                        <a:rPr lang="en-US" sz="1600"/>
                        <a:t>INSTRUCTIONS</a:t>
                      </a:r>
                    </a:p>
                  </a:txBody>
                  <a:tcPr/>
                </a:tc>
                <a:tc>
                  <a:txBody>
                    <a:bodyPr/>
                    <a:lstStyle/>
                    <a:p>
                      <a:pPr algn="ctr"/>
                      <a:r>
                        <a:rPr lang="en-US" sz="1600"/>
                        <a:t>WEIGHTAGE</a:t>
                      </a:r>
                    </a:p>
                  </a:txBody>
                  <a:tcPr/>
                </a:tc>
                <a:extLst>
                  <a:ext uri="{0D108BD9-81ED-4DB2-BD59-A6C34878D82A}">
                    <a16:rowId xmlns:a16="http://schemas.microsoft.com/office/drawing/2014/main" val="3813067844"/>
                  </a:ext>
                </a:extLst>
              </a:tr>
              <a:tr h="756521">
                <a:tc rowSpan="2">
                  <a:txBody>
                    <a:bodyPr/>
                    <a:lstStyle/>
                    <a:p>
                      <a:pPr algn="ctr"/>
                      <a:r>
                        <a:rPr lang="en-US" sz="1600"/>
                        <a:t>DESIGN</a:t>
                      </a:r>
                    </a:p>
                  </a:txBody>
                  <a:tcPr/>
                </a:tc>
                <a:tc>
                  <a:txBody>
                    <a:bodyPr/>
                    <a:lstStyle/>
                    <a:p>
                      <a:r>
                        <a:rPr lang="en-US" sz="1600" b="1"/>
                        <a:t>Novelty</a:t>
                      </a:r>
                      <a:r>
                        <a:rPr lang="en-US" sz="1600"/>
                        <a:t>: Explain your understanding of the problem and the solution model proposed, based on the literature survey done. Innovative and original ideas are encouraged. The concept is to be explained with clarity.</a:t>
                      </a:r>
                    </a:p>
                  </a:txBody>
                  <a:tcPr/>
                </a:tc>
                <a:tc>
                  <a:txBody>
                    <a:bodyPr/>
                    <a:lstStyle/>
                    <a:p>
                      <a:pPr algn="ctr"/>
                      <a:r>
                        <a:rPr lang="en-US" sz="1600"/>
                        <a:t>25%</a:t>
                      </a:r>
                    </a:p>
                  </a:txBody>
                  <a:tcPr/>
                </a:tc>
                <a:extLst>
                  <a:ext uri="{0D108BD9-81ED-4DB2-BD59-A6C34878D82A}">
                    <a16:rowId xmlns:a16="http://schemas.microsoft.com/office/drawing/2014/main" val="588901471"/>
                  </a:ext>
                </a:extLst>
              </a:tr>
              <a:tr h="756521">
                <a:tc vMerge="1">
                  <a:txBody>
                    <a:bodyPr/>
                    <a:lstStyle/>
                    <a:p>
                      <a:endParaRPr lang="en-US"/>
                    </a:p>
                  </a:txBody>
                  <a:tcPr/>
                </a:tc>
                <a:tc>
                  <a:txBody>
                    <a:bodyPr/>
                    <a:lstStyle/>
                    <a:p>
                      <a:r>
                        <a:rPr lang="en-US" sz="1600" b="1"/>
                        <a:t>Design</a:t>
                      </a:r>
                      <a:r>
                        <a:rPr lang="en-US" sz="1600"/>
                        <a:t>: Demonstrate the design durability by explaining boundary conditions, FBD, mathematical models, material selection, manufacturing process proposed, and other parameters that might be considered. </a:t>
                      </a:r>
                    </a:p>
                  </a:txBody>
                  <a:tcPr/>
                </a:tc>
                <a:tc>
                  <a:txBody>
                    <a:bodyPr/>
                    <a:lstStyle/>
                    <a:p>
                      <a:pPr algn="ctr"/>
                      <a:r>
                        <a:rPr lang="en-US" sz="1600"/>
                        <a:t>30%</a:t>
                      </a:r>
                    </a:p>
                  </a:txBody>
                  <a:tcPr/>
                </a:tc>
                <a:extLst>
                  <a:ext uri="{0D108BD9-81ED-4DB2-BD59-A6C34878D82A}">
                    <a16:rowId xmlns:a16="http://schemas.microsoft.com/office/drawing/2014/main" val="1722908574"/>
                  </a:ext>
                </a:extLst>
              </a:tr>
              <a:tr h="904543">
                <a:tc>
                  <a:txBody>
                    <a:bodyPr/>
                    <a:lstStyle/>
                    <a:p>
                      <a:pPr algn="ctr"/>
                      <a:r>
                        <a:rPr lang="en-US" sz="1600"/>
                        <a:t>CAD </a:t>
                      </a:r>
                    </a:p>
                  </a:txBody>
                  <a:tcPr/>
                </a:tc>
                <a:tc>
                  <a:txBody>
                    <a:bodyPr/>
                    <a:lstStyle/>
                    <a:p>
                      <a:r>
                        <a:rPr lang="en-US" sz="1600"/>
                        <a:t>Substantiate your design proposal by creating a CAD model that fits over the given Seat CAD (attached in this email). The solution is to be submitted in a .STP file. </a:t>
                      </a:r>
                    </a:p>
                  </a:txBody>
                  <a:tcPr/>
                </a:tc>
                <a:tc>
                  <a:txBody>
                    <a:bodyPr/>
                    <a:lstStyle/>
                    <a:p>
                      <a:pPr algn="ctr"/>
                      <a:r>
                        <a:rPr lang="en-US" sz="1600"/>
                        <a:t>25%</a:t>
                      </a:r>
                    </a:p>
                  </a:txBody>
                  <a:tcPr/>
                </a:tc>
                <a:extLst>
                  <a:ext uri="{0D108BD9-81ED-4DB2-BD59-A6C34878D82A}">
                    <a16:rowId xmlns:a16="http://schemas.microsoft.com/office/drawing/2014/main" val="504955933"/>
                  </a:ext>
                </a:extLst>
              </a:tr>
              <a:tr h="904543">
                <a:tc>
                  <a:txBody>
                    <a:bodyPr/>
                    <a:lstStyle/>
                    <a:p>
                      <a:pPr algn="ctr"/>
                      <a:r>
                        <a:rPr lang="en-US" sz="1600"/>
                        <a:t>ANALYSIS</a:t>
                      </a:r>
                    </a:p>
                  </a:txBody>
                  <a:tcPr/>
                </a:tc>
                <a:tc>
                  <a:txBody>
                    <a:bodyPr/>
                    <a:lstStyle/>
                    <a:p>
                      <a:r>
                        <a:rPr lang="en-US" sz="1600"/>
                        <a:t>FE Analysis using any standard FE package: The analysis should provide preliminary analysis considering aircraft boundary conditions (to be mentioned) and contribute to the proposed solution.</a:t>
                      </a:r>
                    </a:p>
                  </a:txBody>
                  <a:tcPr/>
                </a:tc>
                <a:tc>
                  <a:txBody>
                    <a:bodyPr/>
                    <a:lstStyle/>
                    <a:p>
                      <a:pPr algn="ctr"/>
                      <a:r>
                        <a:rPr lang="en-US" sz="1600"/>
                        <a:t>10%</a:t>
                      </a:r>
                    </a:p>
                  </a:txBody>
                  <a:tcPr/>
                </a:tc>
                <a:extLst>
                  <a:ext uri="{0D108BD9-81ED-4DB2-BD59-A6C34878D82A}">
                    <a16:rowId xmlns:a16="http://schemas.microsoft.com/office/drawing/2014/main" val="2804318408"/>
                  </a:ext>
                </a:extLst>
              </a:tr>
              <a:tr h="904543">
                <a:tc>
                  <a:txBody>
                    <a:bodyPr/>
                    <a:lstStyle/>
                    <a:p>
                      <a:pPr algn="ctr"/>
                      <a:r>
                        <a:rPr lang="en-US" sz="1600"/>
                        <a:t>ADVANCED</a:t>
                      </a:r>
                    </a:p>
                  </a:txBody>
                  <a:tcPr/>
                </a:tc>
                <a:tc>
                  <a:txBody>
                    <a:bodyPr/>
                    <a:lstStyle/>
                    <a:p>
                      <a:r>
                        <a:rPr lang="en-US" sz="1600"/>
                        <a:t>Demonstrate the use of any advanced tools for optimization of design or application of AI/ML models for establishing the design. </a:t>
                      </a:r>
                    </a:p>
                  </a:txBody>
                  <a:tcPr/>
                </a:tc>
                <a:tc>
                  <a:txBody>
                    <a:bodyPr/>
                    <a:lstStyle/>
                    <a:p>
                      <a:pPr algn="ctr"/>
                      <a:r>
                        <a:rPr lang="en-US" sz="1600"/>
                        <a:t>10%</a:t>
                      </a:r>
                    </a:p>
                  </a:txBody>
                  <a:tcPr/>
                </a:tc>
                <a:extLst>
                  <a:ext uri="{0D108BD9-81ED-4DB2-BD59-A6C34878D82A}">
                    <a16:rowId xmlns:a16="http://schemas.microsoft.com/office/drawing/2014/main" val="1874417197"/>
                  </a:ext>
                </a:extLst>
              </a:tr>
            </a:tbl>
          </a:graphicData>
        </a:graphic>
      </p:graphicFrame>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7022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SOLUTION PROPOSED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1037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DESIGN DETAILS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121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fbd / mechanism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4568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dirty="0"/>
              <a:t>Material and manufacturing process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 name="Table 3">
            <a:extLst>
              <a:ext uri="{FF2B5EF4-FFF2-40B4-BE49-F238E27FC236}">
                <a16:creationId xmlns:a16="http://schemas.microsoft.com/office/drawing/2014/main" id="{C23F6D3D-DACF-F76E-EBF3-F38CF90C3CA5}"/>
              </a:ext>
            </a:extLst>
          </p:cNvPr>
          <p:cNvGraphicFramePr>
            <a:graphicFrameLocks noGrp="1"/>
          </p:cNvGraphicFramePr>
          <p:nvPr>
            <p:extLst>
              <p:ext uri="{D42A27DB-BD31-4B8C-83A1-F6EECF244321}">
                <p14:modId xmlns:p14="http://schemas.microsoft.com/office/powerpoint/2010/main" val="3794386281"/>
              </p:ext>
            </p:extLst>
          </p:nvPr>
        </p:nvGraphicFramePr>
        <p:xfrm>
          <a:off x="694944" y="1600200"/>
          <a:ext cx="5257988" cy="1554480"/>
        </p:xfrm>
        <a:graphic>
          <a:graphicData uri="http://schemas.openxmlformats.org/drawingml/2006/table">
            <a:tbl>
              <a:tblPr firstRow="1" bandRow="1">
                <a:tableStyleId>{8EC20E35-A176-4012-BC5E-935CFFF8708E}</a:tableStyleId>
              </a:tblPr>
              <a:tblGrid>
                <a:gridCol w="2628994">
                  <a:extLst>
                    <a:ext uri="{9D8B030D-6E8A-4147-A177-3AD203B41FA5}">
                      <a16:colId xmlns:a16="http://schemas.microsoft.com/office/drawing/2014/main" val="2656795400"/>
                    </a:ext>
                  </a:extLst>
                </a:gridCol>
                <a:gridCol w="2628994">
                  <a:extLst>
                    <a:ext uri="{9D8B030D-6E8A-4147-A177-3AD203B41FA5}">
                      <a16:colId xmlns:a16="http://schemas.microsoft.com/office/drawing/2014/main" val="1126619154"/>
                    </a:ext>
                  </a:extLst>
                </a:gridCol>
              </a:tblGrid>
              <a:tr h="295780">
                <a:tc>
                  <a:txBody>
                    <a:bodyPr/>
                    <a:lstStyle/>
                    <a:p>
                      <a:r>
                        <a:rPr lang="en-IN" sz="1600" dirty="0"/>
                        <a:t>Material Property</a:t>
                      </a:r>
                    </a:p>
                  </a:txBody>
                  <a:tcPr/>
                </a:tc>
                <a:tc>
                  <a:txBody>
                    <a:bodyPr/>
                    <a:lstStyle/>
                    <a:p>
                      <a:r>
                        <a:rPr lang="en-IN" sz="1600" dirty="0"/>
                        <a:t>Value</a:t>
                      </a:r>
                    </a:p>
                  </a:txBody>
                  <a:tcPr/>
                </a:tc>
                <a:extLst>
                  <a:ext uri="{0D108BD9-81ED-4DB2-BD59-A6C34878D82A}">
                    <a16:rowId xmlns:a16="http://schemas.microsoft.com/office/drawing/2014/main" val="2695779540"/>
                  </a:ext>
                </a:extLst>
              </a:tr>
              <a:tr h="295780">
                <a:tc>
                  <a:txBody>
                    <a:bodyPr/>
                    <a:lstStyle/>
                    <a:p>
                      <a:r>
                        <a:rPr lang="en-IN" sz="1400" dirty="0"/>
                        <a:t>Density</a:t>
                      </a:r>
                    </a:p>
                  </a:txBody>
                  <a:tcPr/>
                </a:tc>
                <a:tc>
                  <a:txBody>
                    <a:bodyPr/>
                    <a:lstStyle/>
                    <a:p>
                      <a:r>
                        <a:rPr lang="en-IN" sz="1400" dirty="0"/>
                        <a:t>1.28 - 1.66</a:t>
                      </a:r>
                    </a:p>
                  </a:txBody>
                  <a:tcPr/>
                </a:tc>
                <a:extLst>
                  <a:ext uri="{0D108BD9-81ED-4DB2-BD59-A6C34878D82A}">
                    <a16:rowId xmlns:a16="http://schemas.microsoft.com/office/drawing/2014/main" val="3003184962"/>
                  </a:ext>
                </a:extLst>
              </a:tr>
              <a:tr h="295780">
                <a:tc>
                  <a:txBody>
                    <a:bodyPr/>
                    <a:lstStyle/>
                    <a:p>
                      <a:r>
                        <a:rPr lang="en-IN" sz="1400" dirty="0"/>
                        <a:t>Young’s Modulus</a:t>
                      </a:r>
                    </a:p>
                  </a:txBody>
                  <a:tcPr/>
                </a:tc>
                <a:tc>
                  <a:txBody>
                    <a:bodyPr/>
                    <a:lstStyle/>
                    <a:p>
                      <a:r>
                        <a:rPr lang="en-IN" sz="1400" dirty="0"/>
                        <a:t>0.621 – 5.50 GPa</a:t>
                      </a:r>
                    </a:p>
                  </a:txBody>
                  <a:tcPr/>
                </a:tc>
                <a:extLst>
                  <a:ext uri="{0D108BD9-81ED-4DB2-BD59-A6C34878D82A}">
                    <a16:rowId xmlns:a16="http://schemas.microsoft.com/office/drawing/2014/main" val="335934062"/>
                  </a:ext>
                </a:extLst>
              </a:tr>
              <a:tr h="295780">
                <a:tc>
                  <a:txBody>
                    <a:bodyPr/>
                    <a:lstStyle/>
                    <a:p>
                      <a:r>
                        <a:rPr lang="en-IN" sz="1400" dirty="0"/>
                        <a:t>Poisson’s Ratio</a:t>
                      </a:r>
                    </a:p>
                  </a:txBody>
                  <a:tcPr/>
                </a:tc>
                <a:tc>
                  <a:txBody>
                    <a:bodyPr/>
                    <a:lstStyle/>
                    <a:p>
                      <a:r>
                        <a:rPr lang="en-IN" sz="1400" dirty="0"/>
                        <a:t>0.3897</a:t>
                      </a:r>
                    </a:p>
                  </a:txBody>
                  <a:tcPr/>
                </a:tc>
                <a:extLst>
                  <a:ext uri="{0D108BD9-81ED-4DB2-BD59-A6C34878D82A}">
                    <a16:rowId xmlns:a16="http://schemas.microsoft.com/office/drawing/2014/main" val="831617301"/>
                  </a:ext>
                </a:extLst>
              </a:tr>
              <a:tr h="295780">
                <a:tc>
                  <a:txBody>
                    <a:bodyPr/>
                    <a:lstStyle/>
                    <a:p>
                      <a:r>
                        <a:rPr lang="en-IN" sz="1400" dirty="0"/>
                        <a:t>Hardness (R)</a:t>
                      </a:r>
                    </a:p>
                  </a:txBody>
                  <a:tcPr/>
                </a:tc>
                <a:tc>
                  <a:txBody>
                    <a:bodyPr/>
                    <a:lstStyle/>
                    <a:p>
                      <a:r>
                        <a:rPr lang="en-IN" sz="1400" dirty="0"/>
                        <a:t>60 - 70</a:t>
                      </a:r>
                    </a:p>
                  </a:txBody>
                  <a:tcPr/>
                </a:tc>
                <a:extLst>
                  <a:ext uri="{0D108BD9-81ED-4DB2-BD59-A6C34878D82A}">
                    <a16:rowId xmlns:a16="http://schemas.microsoft.com/office/drawing/2014/main" val="2647526613"/>
                  </a:ext>
                </a:extLst>
              </a:tr>
            </a:tbl>
          </a:graphicData>
        </a:graphic>
      </p:graphicFrame>
      <p:sp>
        <p:nvSpPr>
          <p:cNvPr id="4" name="TextBox 3">
            <a:extLst>
              <a:ext uri="{FF2B5EF4-FFF2-40B4-BE49-F238E27FC236}">
                <a16:creationId xmlns:a16="http://schemas.microsoft.com/office/drawing/2014/main" id="{79E70F12-53D6-02CA-FE9C-D03A3E882AAA}"/>
              </a:ext>
            </a:extLst>
          </p:cNvPr>
          <p:cNvSpPr txBox="1"/>
          <p:nvPr/>
        </p:nvSpPr>
        <p:spPr>
          <a:xfrm>
            <a:off x="601639" y="1058782"/>
            <a:ext cx="7068124" cy="264688"/>
          </a:xfrm>
          <a:prstGeom prst="rect">
            <a:avLst/>
          </a:prstGeom>
          <a:noFill/>
        </p:spPr>
        <p:txBody>
          <a:bodyPr wrap="square" rtlCol="0">
            <a:spAutoFit/>
          </a:bodyPr>
          <a:lstStyle/>
          <a:p>
            <a:pPr>
              <a:lnSpc>
                <a:spcPct val="80000"/>
              </a:lnSpc>
              <a:spcBef>
                <a:spcPct val="0"/>
              </a:spcBef>
            </a:pPr>
            <a:r>
              <a:rPr lang="en-IN" sz="1400" cap="all" spc="300" dirty="0">
                <a:latin typeface="Arial" panose="020B0604020202020204" pitchFamily="34" charset="0"/>
                <a:ea typeface="+mj-ea"/>
                <a:cs typeface="Arial" panose="020B0604020202020204" pitchFamily="34" charset="0"/>
              </a:rPr>
              <a:t>Material proposed: </a:t>
            </a:r>
            <a:r>
              <a:rPr lang="en-IN" sz="1400" b="1" cap="all" spc="300" dirty="0">
                <a:solidFill>
                  <a:srgbClr val="C00000"/>
                </a:solidFill>
                <a:latin typeface="Arial" panose="020B0604020202020204" pitchFamily="34" charset="0"/>
                <a:ea typeface="+mj-ea"/>
                <a:cs typeface="Arial" panose="020B0604020202020204" pitchFamily="34" charset="0"/>
              </a:rPr>
              <a:t>Thermoplastic Polyurethane</a:t>
            </a:r>
          </a:p>
        </p:txBody>
      </p:sp>
    </p:spTree>
    <p:extLst>
      <p:ext uri="{BB962C8B-B14F-4D97-AF65-F5344CB8AC3E}">
        <p14:creationId xmlns:p14="http://schemas.microsoft.com/office/powerpoint/2010/main" val="373344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analysis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3010654"/>
      </p:ext>
    </p:extLst>
  </p:cSld>
  <p:clrMapOvr>
    <a:masterClrMapping/>
  </p:clrMapOvr>
</p:sld>
</file>

<file path=ppt/theme/theme1.xml><?xml version="1.0" encoding="utf-8"?>
<a:theme xmlns:a="http://schemas.openxmlformats.org/drawingml/2006/main" name="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2A46EC09-723C-E64F-B505-C0627E3A589C}"/>
    </a:ext>
  </a:extLst>
</a:theme>
</file>

<file path=ppt/theme/theme2.xml><?xml version="1.0" encoding="utf-8"?>
<a:theme xmlns:a="http://schemas.openxmlformats.org/drawingml/2006/main" name="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3.xml><?xml version="1.0" encoding="utf-8"?>
<a:theme xmlns:a="http://schemas.openxmlformats.org/drawingml/2006/main" name="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4.xml><?xml version="1.0" encoding="utf-8"?>
<a:theme xmlns:a="http://schemas.openxmlformats.org/drawingml/2006/main" name="1_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IS_PPT_2021" id="{4D5F7AD5-2D59-4141-B649-919E47179B19}" vid="{09759E78-558E-42EB-817F-2ABF295B5694}"/>
    </a:ext>
  </a:extLst>
</a:theme>
</file>

<file path=ppt/theme/theme5.xml><?xml version="1.0" encoding="utf-8"?>
<a:theme xmlns:a="http://schemas.openxmlformats.org/drawingml/2006/main" name="1_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6.xml><?xml version="1.0" encoding="utf-8"?>
<a:theme xmlns:a="http://schemas.openxmlformats.org/drawingml/2006/main" name="1_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7.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isl xmlns:xsi="http://www.w3.org/2001/XMLSchema-instance" xmlns:xsd="http://www.w3.org/2001/XMLSchema" xmlns="http://www.boldonjames.com/2008/01/sie/internal/label" sislVersion="0" policy="cde53ac1-bf5f-4aae-9cf1-07509e23a4b0" origin="defaultValue">
  <element uid="bba94c65-ac3d-4f34-b2e1-8de11ef6f01c" value=""/>
</sisl>
</file>

<file path=customXml/item2.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G5ycDAyNDE1ODI8L1VzZXJOYW1lPjxEYXRlVGltZT4zLzMwLzIwMjAgMTo1MzoxNy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40LzIvMjAyMCAzOjQ5OjE3IFBNPC9EYXRlVGltZT48TGFiZWxTdHJpbmc+T3JpZ2luIEp1cmlzZGljdGlvbjogVVMgIHwgVGhpcmQgUGFydHkgUHJvcHJpZXRhcnkgLSBOZWVkIHRvIEtub3cgfCBVc2UgUHJlZXhpc3RpbmcgTWFya2luZyAobm90IGFwcGxpZWQgYnkgdGhpcyB0b29s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gLz48VXNlck5hbWU+VVNcMTEwMzA4NTwvVXNlck5hbWU+PERhdGVUaW1lPjQvMjAvMjAyMCA2OjI2OjU0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xMC83LzIwMjAgNDowMjo0NSBQTTwvRGF0ZVRpbWU+PExhYmVsU3RyaW5nPk9yaWdpbiBKdXJpc2RpY3Rpb246IFVTIDwvTGFiZWxTdHJpbmc+PC9pdGVtPjwvbGFiZWxIaXN0b3J5Pg==</Value>
</WrappedLabelHistory>
</file>

<file path=customXml/itemProps1.xml><?xml version="1.0" encoding="utf-8"?>
<ds:datastoreItem xmlns:ds="http://schemas.openxmlformats.org/officeDocument/2006/customXml" ds:itemID="{5489B1DF-446C-4290-BB79-EA688A1291AC}">
  <ds:schemaRefs>
    <ds:schemaRef ds:uri="http://www.boldonjames.com/2008/01/sie/internal/label"/>
    <ds:schemaRef ds:uri="http://www.w3.org/2001/XMLSchema"/>
  </ds:schemaRefs>
</ds:datastoreItem>
</file>

<file path=customXml/itemProps2.xml><?xml version="1.0" encoding="utf-8"?>
<ds:datastoreItem xmlns:ds="http://schemas.openxmlformats.org/officeDocument/2006/customXml" ds:itemID="{45F20A76-F421-4C7E-9FA5-EB9918BB68FF}">
  <ds:schemaRefs>
    <ds:schemaRef ds:uri="http://www.boldonjames.com/2016/02/Classifier/internal/wrappedLabelHistory"/>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Collins_PPT_Tech_data_16x9_internal</Template>
  <TotalTime>47</TotalTime>
  <Words>738</Words>
  <Application>Microsoft Office PowerPoint</Application>
  <PresentationFormat>Widescreen</PresentationFormat>
  <Paragraphs>75</Paragraphs>
  <Slides>11</Slides>
  <Notes>1</Notes>
  <HiddenSlides>0</HiddenSlides>
  <MMClips>0</MMClips>
  <ScaleCrop>false</ScaleCrop>
  <HeadingPairs>
    <vt:vector size="8" baseType="variant">
      <vt:variant>
        <vt:lpstr>Fonts Used</vt:lpstr>
      </vt:variant>
      <vt:variant>
        <vt:i4>2</vt:i4>
      </vt:variant>
      <vt:variant>
        <vt:lpstr>Theme</vt:lpstr>
      </vt:variant>
      <vt:variant>
        <vt:i4>6</vt:i4>
      </vt:variant>
      <vt:variant>
        <vt:lpstr>Embedded OLE Servers</vt:lpstr>
      </vt:variant>
      <vt:variant>
        <vt:i4>1</vt:i4>
      </vt:variant>
      <vt:variant>
        <vt:lpstr>Slide Titles</vt:lpstr>
      </vt:variant>
      <vt:variant>
        <vt:i4>11</vt:i4>
      </vt:variant>
    </vt:vector>
  </HeadingPairs>
  <TitlesOfParts>
    <vt:vector size="20" baseType="lpstr">
      <vt:lpstr>Arial</vt:lpstr>
      <vt:lpstr>Wingdings</vt:lpstr>
      <vt:lpstr>Collins Masters: Covers</vt:lpstr>
      <vt:lpstr>Collins Masters: Content</vt:lpstr>
      <vt:lpstr>Collins Masters: Section Breakers</vt:lpstr>
      <vt:lpstr>1_Collins Masters: Covers</vt:lpstr>
      <vt:lpstr>1_Collins Masters: Section Breakers</vt:lpstr>
      <vt:lpstr>1_Collins Masters: Content</vt:lpstr>
      <vt:lpstr>Packager Shell Object</vt:lpstr>
      <vt:lpstr>MECHAURA 2022 design dexterity challenge</vt:lpstr>
      <vt:lpstr>THE ARMREST BATTLE </vt:lpstr>
      <vt:lpstr>Problem statement</vt:lpstr>
      <vt:lpstr>Evaluation criteria</vt:lpstr>
      <vt:lpstr>SOLUTION PROPOSED </vt:lpstr>
      <vt:lpstr>DESIGN DETAILS</vt:lpstr>
      <vt:lpstr>fbd / mechanism </vt:lpstr>
      <vt:lpstr>Material and manufacturing process</vt:lpstr>
      <vt:lpstr>analysis</vt:lpstr>
      <vt:lpstr>miscellaneous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 Aura Challenge</dc:title>
  <dc:subject>Mech Aura Challenge 2022</dc:subject>
  <dc:creator>Kuppan, Skandan</dc:creator>
  <cp:keywords>Design Review Document</cp:keywords>
  <dc:description>AM Template;</dc:description>
  <cp:lastModifiedBy>Sneha M S</cp:lastModifiedBy>
  <cp:revision>7</cp:revision>
  <dcterms:created xsi:type="dcterms:W3CDTF">2022-01-10T07:52:20Z</dcterms:created>
  <dcterms:modified xsi:type="dcterms:W3CDTF">2023-01-05T15:46:23Z</dcterms:modified>
  <cp:category>AM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bb64deb3-b5ac-4347-88a3-8a542b8e6f51</vt:lpwstr>
  </property>
  <property fmtid="{D5CDD505-2E9C-101B-9397-08002B2CF9AE}" pid="3" name="bjSaver">
    <vt:lpwstr>A2AB0OuaTTiL2YVHw3qxYann2Jd9uCN6</vt:lpwstr>
  </property>
  <property fmtid="{D5CDD505-2E9C-101B-9397-08002B2CF9AE}" pid="4" name="rtnipcontrolcode">
    <vt:lpwstr>rtnipcontrolcodenone</vt:lpwstr>
  </property>
  <property fmtid="{D5CDD505-2E9C-101B-9397-08002B2CF9AE}" pid="5" name="rtnexportcontrolcode">
    <vt:lpwstr>rtnexportcontrolcodenone</vt:lpwstr>
  </property>
  <property fmtid="{D5CDD505-2E9C-101B-9397-08002B2CF9AE}" pid="6" name="bjDocumentLabelXML">
    <vt:lpwstr>&lt;?xml version="1.0" encoding="us-ascii"?&gt;&lt;sisl xmlns:xsi="http://www.w3.org/2001/XMLSchema-instance" xmlns:xsd="http://www.w3.org/2001/XMLSchema" sislVersion="0" policy="cde53ac1-bf5f-4aae-9cf1-07509e23a4b0" origin="defaultValue" xmlns="http://www.boldonj</vt:lpwstr>
  </property>
  <property fmtid="{D5CDD505-2E9C-101B-9397-08002B2CF9AE}" pid="7" name="bjDocumentLabelXML-0">
    <vt:lpwstr>ames.com/2008/01/sie/internal/label"&gt;&lt;element uid="bba94c65-ac3d-4f34-b2e1-8de11ef6f01c" value="" /&gt;&lt;/sisl&gt;</vt:lpwstr>
  </property>
  <property fmtid="{D5CDD505-2E9C-101B-9397-08002B2CF9AE}" pid="8" name="bjDocumentSecurityLabel">
    <vt:lpwstr>Origin Jurisdiction: US </vt:lpwstr>
  </property>
  <property fmtid="{D5CDD505-2E9C-101B-9397-08002B2CF9AE}" pid="9" name="rtnexportcontrolcountry">
    <vt:lpwstr>usa</vt:lpwstr>
  </property>
  <property fmtid="{D5CDD505-2E9C-101B-9397-08002B2CF9AE}" pid="10" name="bjClsUserRVM">
    <vt:lpwstr>[]</vt:lpwstr>
  </property>
  <property fmtid="{D5CDD505-2E9C-101B-9397-08002B2CF9AE}" pid="11" name="bjLabelHistoryID">
    <vt:lpwstr>{45F20A76-F421-4C7E-9FA5-EB9918BB68FF}</vt:lpwstr>
  </property>
  <property fmtid="{D5CDD505-2E9C-101B-9397-08002B2CF9AE}" pid="12" name="MSIP_Label_4447dd6a-a4a1-440b-a6a3-9124ef1ee017_Enabled">
    <vt:lpwstr>true</vt:lpwstr>
  </property>
  <property fmtid="{D5CDD505-2E9C-101B-9397-08002B2CF9AE}" pid="13" name="MSIP_Label_4447dd6a-a4a1-440b-a6a3-9124ef1ee017_SetDate">
    <vt:lpwstr>2022-01-11T09:53:47Z</vt:lpwstr>
  </property>
  <property fmtid="{D5CDD505-2E9C-101B-9397-08002B2CF9AE}" pid="14" name="MSIP_Label_4447dd6a-a4a1-440b-a6a3-9124ef1ee017_Method">
    <vt:lpwstr>Privileged</vt:lpwstr>
  </property>
  <property fmtid="{D5CDD505-2E9C-101B-9397-08002B2CF9AE}" pid="15" name="MSIP_Label_4447dd6a-a4a1-440b-a6a3-9124ef1ee017_Name">
    <vt:lpwstr>NO TECH DATA</vt:lpwstr>
  </property>
  <property fmtid="{D5CDD505-2E9C-101B-9397-08002B2CF9AE}" pid="16" name="MSIP_Label_4447dd6a-a4a1-440b-a6a3-9124ef1ee017_SiteId">
    <vt:lpwstr>7a18110d-ef9b-4274-acef-e62ab0fe28ed</vt:lpwstr>
  </property>
  <property fmtid="{D5CDD505-2E9C-101B-9397-08002B2CF9AE}" pid="17" name="MSIP_Label_4447dd6a-a4a1-440b-a6a3-9124ef1ee017_ActionId">
    <vt:lpwstr>e80b989b-a4d3-4870-8edc-c4c1098a3848</vt:lpwstr>
  </property>
  <property fmtid="{D5CDD505-2E9C-101B-9397-08002B2CF9AE}" pid="18" name="MSIP_Label_4447dd6a-a4a1-440b-a6a3-9124ef1ee017_ContentBits">
    <vt:lpwstr>0</vt:lpwstr>
  </property>
</Properties>
</file>